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9"/>
  </p:notesMasterIdLst>
  <p:handoutMasterIdLst>
    <p:handoutMasterId r:id="rId40"/>
  </p:handoutMasterIdLst>
  <p:sldIdLst>
    <p:sldId id="300" r:id="rId2"/>
    <p:sldId id="268" r:id="rId3"/>
    <p:sldId id="306" r:id="rId4"/>
    <p:sldId id="320" r:id="rId5"/>
    <p:sldId id="344" r:id="rId6"/>
    <p:sldId id="345" r:id="rId7"/>
    <p:sldId id="352" r:id="rId8"/>
    <p:sldId id="347" r:id="rId9"/>
    <p:sldId id="341" r:id="rId10"/>
    <p:sldId id="340" r:id="rId11"/>
    <p:sldId id="304" r:id="rId12"/>
    <p:sldId id="325" r:id="rId13"/>
    <p:sldId id="269" r:id="rId14"/>
    <p:sldId id="316" r:id="rId15"/>
    <p:sldId id="338" r:id="rId16"/>
    <p:sldId id="355" r:id="rId17"/>
    <p:sldId id="305" r:id="rId18"/>
    <p:sldId id="317" r:id="rId19"/>
    <p:sldId id="307" r:id="rId20"/>
    <p:sldId id="309" r:id="rId21"/>
    <p:sldId id="356" r:id="rId22"/>
    <p:sldId id="310" r:id="rId23"/>
    <p:sldId id="315" r:id="rId24"/>
    <p:sldId id="318" r:id="rId25"/>
    <p:sldId id="321" r:id="rId26"/>
    <p:sldId id="322" r:id="rId27"/>
    <p:sldId id="332" r:id="rId28"/>
    <p:sldId id="324" r:id="rId29"/>
    <p:sldId id="323" r:id="rId30"/>
    <p:sldId id="326" r:id="rId31"/>
    <p:sldId id="357" r:id="rId32"/>
    <p:sldId id="308" r:id="rId33"/>
    <p:sldId id="330" r:id="rId34"/>
    <p:sldId id="331" r:id="rId35"/>
    <p:sldId id="358" r:id="rId36"/>
    <p:sldId id="327" r:id="rId37"/>
    <p:sldId id="303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77063"/>
    <a:srgbClr val="92B93B"/>
    <a:srgbClr val="A69F94"/>
    <a:srgbClr val="EAB92A"/>
    <a:srgbClr val="5DB4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0293" autoAdjust="0"/>
  </p:normalViewPr>
  <p:slideViewPr>
    <p:cSldViewPr>
      <p:cViewPr>
        <p:scale>
          <a:sx n="64" d="100"/>
          <a:sy n="64" d="100"/>
        </p:scale>
        <p:origin x="-1170" y="-85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02"/>
    </p:cViewPr>
  </p:sorterViewPr>
  <p:notesViewPr>
    <p:cSldViewPr>
      <p:cViewPr varScale="1">
        <p:scale>
          <a:sx n="50" d="100"/>
          <a:sy n="50" d="100"/>
        </p:scale>
        <p:origin x="-2886" y="-10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DC4FE-65AE-4C17-BE07-06639A63E8D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FAA256-3364-4F04-AA26-94747768B6E8}">
      <dgm:prSet phldrT="[Text]" custT="1"/>
      <dgm:spPr/>
      <dgm:t>
        <a:bodyPr/>
        <a:lstStyle/>
        <a:p>
          <a:pPr algn="r"/>
          <a:r>
            <a:rPr lang="hu-HU" sz="2200" baseline="0" dirty="0" smtClean="0">
              <a:solidFill>
                <a:schemeClr val="tx2"/>
              </a:solidFill>
            </a:rPr>
            <a:t>Keresleti oldali inflációs nyomás</a:t>
          </a:r>
          <a:endParaRPr lang="hu-HU" sz="2200" baseline="0" dirty="0">
            <a:solidFill>
              <a:schemeClr val="tx2"/>
            </a:solidFill>
          </a:endParaRPr>
        </a:p>
      </dgm:t>
    </dgm:pt>
    <dgm:pt modelId="{4A456BDB-ADD3-493D-9146-6C8927771522}" type="parTrans" cxnId="{120ECDEC-37D1-40B6-B77B-B00AC2BF427B}">
      <dgm:prSet/>
      <dgm:spPr/>
      <dgm:t>
        <a:bodyPr/>
        <a:lstStyle/>
        <a:p>
          <a:endParaRPr lang="hu-HU"/>
        </a:p>
      </dgm:t>
    </dgm:pt>
    <dgm:pt modelId="{515A0F28-694C-45A6-A111-ECEBE6FEBCDB}" type="sibTrans" cxnId="{120ECDEC-37D1-40B6-B77B-B00AC2BF427B}">
      <dgm:prSet/>
      <dgm:spPr/>
      <dgm:t>
        <a:bodyPr/>
        <a:lstStyle/>
        <a:p>
          <a:endParaRPr lang="hu-HU"/>
        </a:p>
      </dgm:t>
    </dgm:pt>
    <dgm:pt modelId="{6BFF3E01-BB43-4508-BA7C-1588E2B828F2}">
      <dgm:prSet phldrT="[Text]" custT="1"/>
      <dgm:spPr/>
      <dgm:t>
        <a:bodyPr/>
        <a:lstStyle/>
        <a:p>
          <a:pPr algn="l"/>
          <a:r>
            <a:rPr lang="hu-HU" sz="2200" baseline="0" dirty="0" smtClean="0">
              <a:solidFill>
                <a:schemeClr val="tx2"/>
              </a:solidFill>
            </a:rPr>
            <a:t>Globális eredetű költségsokkok</a:t>
          </a:r>
          <a:endParaRPr lang="hu-HU" sz="2200" baseline="0" dirty="0">
            <a:solidFill>
              <a:schemeClr val="tx2"/>
            </a:solidFill>
          </a:endParaRPr>
        </a:p>
      </dgm:t>
    </dgm:pt>
    <dgm:pt modelId="{F3AAC2A9-2C11-49B4-9B85-3519DC306EEC}" type="parTrans" cxnId="{9D7AAEC6-AC40-4A06-A147-612355C7A160}">
      <dgm:prSet/>
      <dgm:spPr/>
      <dgm:t>
        <a:bodyPr/>
        <a:lstStyle/>
        <a:p>
          <a:endParaRPr lang="hu-HU"/>
        </a:p>
      </dgm:t>
    </dgm:pt>
    <dgm:pt modelId="{C7140D09-15DA-4152-9C04-A1B161A065F8}" type="sibTrans" cxnId="{9D7AAEC6-AC40-4A06-A147-612355C7A160}">
      <dgm:prSet/>
      <dgm:spPr/>
      <dgm:t>
        <a:bodyPr/>
        <a:lstStyle/>
        <a:p>
          <a:endParaRPr lang="hu-HU"/>
        </a:p>
      </dgm:t>
    </dgm:pt>
    <dgm:pt modelId="{EE6E67FC-D510-49F1-B473-EF69BF5A4FB5}" type="pres">
      <dgm:prSet presAssocID="{5ECDC4FE-65AE-4C17-BE07-06639A63E8D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62BBFB9-97B7-4A06-99FC-B80DC0D24BDB}" type="pres">
      <dgm:prSet presAssocID="{5ECDC4FE-65AE-4C17-BE07-06639A63E8D5}" presName="divider" presStyleLbl="fgShp" presStyleIdx="0" presStyleCnt="1" custAng="1058547"/>
      <dgm:spPr>
        <a:solidFill>
          <a:schemeClr val="bg2"/>
        </a:solidFill>
        <a:ln>
          <a:noFill/>
        </a:ln>
      </dgm:spPr>
      <dgm:t>
        <a:bodyPr/>
        <a:lstStyle/>
        <a:p>
          <a:endParaRPr lang="en-US"/>
        </a:p>
      </dgm:t>
    </dgm:pt>
    <dgm:pt modelId="{44952FED-B3C6-4A3F-9F54-F6C8C1E00FC1}" type="pres">
      <dgm:prSet presAssocID="{6EFAA256-3364-4F04-AA26-94747768B6E8}" presName="downArrow" presStyleLbl="node1" presStyleIdx="0" presStyleCnt="2" custScaleX="49946" custScaleY="79486" custLinFactX="100000" custLinFactNeighborX="101343" custLinFactNeighborY="272"/>
      <dgm:spPr/>
      <dgm:t>
        <a:bodyPr/>
        <a:lstStyle/>
        <a:p>
          <a:endParaRPr lang="en-US"/>
        </a:p>
      </dgm:t>
    </dgm:pt>
    <dgm:pt modelId="{A36FF104-734B-4658-AA60-F9F404EDF916}" type="pres">
      <dgm:prSet presAssocID="{6EFAA256-3364-4F04-AA26-94747768B6E8}" presName="downArrowText" presStyleLbl="revTx" presStyleIdx="0" presStyleCnt="2" custScaleX="254394" custLinFactNeighborX="-918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E57435-510B-4D1D-A87F-A35EE1733716}" type="pres">
      <dgm:prSet presAssocID="{6BFF3E01-BB43-4508-BA7C-1588E2B828F2}" presName="upArrow" presStyleLbl="node1" presStyleIdx="1" presStyleCnt="2" custScaleX="48269" custScaleY="74358" custLinFactX="-100000" custLinFactNeighborX="-114656" custLinFactNeighborY="-11974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87D0CFEF-BE87-46C0-BA54-91270CF15F86}" type="pres">
      <dgm:prSet presAssocID="{6BFF3E01-BB43-4508-BA7C-1588E2B828F2}" presName="upArrowText" presStyleLbl="revTx" presStyleIdx="1" presStyleCnt="2" custScaleX="274069" custLinFactNeighborX="99046" custLinFactNeighborY="-37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D7AAEC6-AC40-4A06-A147-612355C7A160}" srcId="{5ECDC4FE-65AE-4C17-BE07-06639A63E8D5}" destId="{6BFF3E01-BB43-4508-BA7C-1588E2B828F2}" srcOrd="1" destOrd="0" parTransId="{F3AAC2A9-2C11-49B4-9B85-3519DC306EEC}" sibTransId="{C7140D09-15DA-4152-9C04-A1B161A065F8}"/>
    <dgm:cxn modelId="{9A0842D9-9A42-43F8-BA0F-B5D94CD2C689}" type="presOf" srcId="{6BFF3E01-BB43-4508-BA7C-1588E2B828F2}" destId="{87D0CFEF-BE87-46C0-BA54-91270CF15F86}" srcOrd="0" destOrd="0" presId="urn:microsoft.com/office/officeart/2005/8/layout/arrow3"/>
    <dgm:cxn modelId="{222B4EA4-197C-484A-9F35-212CD1D0ED69}" type="presOf" srcId="{6EFAA256-3364-4F04-AA26-94747768B6E8}" destId="{A36FF104-734B-4658-AA60-F9F404EDF916}" srcOrd="0" destOrd="0" presId="urn:microsoft.com/office/officeart/2005/8/layout/arrow3"/>
    <dgm:cxn modelId="{120ECDEC-37D1-40B6-B77B-B00AC2BF427B}" srcId="{5ECDC4FE-65AE-4C17-BE07-06639A63E8D5}" destId="{6EFAA256-3364-4F04-AA26-94747768B6E8}" srcOrd="0" destOrd="0" parTransId="{4A456BDB-ADD3-493D-9146-6C8927771522}" sibTransId="{515A0F28-694C-45A6-A111-ECEBE6FEBCDB}"/>
    <dgm:cxn modelId="{4294B7B3-CBC9-489A-9F46-6B2AC9FACD01}" type="presOf" srcId="{5ECDC4FE-65AE-4C17-BE07-06639A63E8D5}" destId="{EE6E67FC-D510-49F1-B473-EF69BF5A4FB5}" srcOrd="0" destOrd="0" presId="urn:microsoft.com/office/officeart/2005/8/layout/arrow3"/>
    <dgm:cxn modelId="{F2ADBDE5-1947-493E-BB6D-C9930571A59D}" type="presParOf" srcId="{EE6E67FC-D510-49F1-B473-EF69BF5A4FB5}" destId="{462BBFB9-97B7-4A06-99FC-B80DC0D24BDB}" srcOrd="0" destOrd="0" presId="urn:microsoft.com/office/officeart/2005/8/layout/arrow3"/>
    <dgm:cxn modelId="{4A1BE3F0-941D-472F-8990-CB1CCA3C78E7}" type="presParOf" srcId="{EE6E67FC-D510-49F1-B473-EF69BF5A4FB5}" destId="{44952FED-B3C6-4A3F-9F54-F6C8C1E00FC1}" srcOrd="1" destOrd="0" presId="urn:microsoft.com/office/officeart/2005/8/layout/arrow3"/>
    <dgm:cxn modelId="{9B6CD6DE-C47A-4FA5-B1F5-5C99089471C2}" type="presParOf" srcId="{EE6E67FC-D510-49F1-B473-EF69BF5A4FB5}" destId="{A36FF104-734B-4658-AA60-F9F404EDF916}" srcOrd="2" destOrd="0" presId="urn:microsoft.com/office/officeart/2005/8/layout/arrow3"/>
    <dgm:cxn modelId="{EA2ABD16-A5CE-464D-A996-FF78A3AA4B3B}" type="presParOf" srcId="{EE6E67FC-D510-49F1-B473-EF69BF5A4FB5}" destId="{23E57435-510B-4D1D-A87F-A35EE1733716}" srcOrd="3" destOrd="0" presId="urn:microsoft.com/office/officeart/2005/8/layout/arrow3"/>
    <dgm:cxn modelId="{436DBF5A-C27B-40E6-894D-40F4FE84A85C}" type="presParOf" srcId="{EE6E67FC-D510-49F1-B473-EF69BF5A4FB5}" destId="{87D0CFEF-BE87-46C0-BA54-91270CF15F8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CDC4FE-65AE-4C17-BE07-06639A63E8D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EFAA256-3364-4F04-AA26-94747768B6E8}">
      <dgm:prSet phldrT="[Text]" custT="1"/>
      <dgm:spPr/>
      <dgm:t>
        <a:bodyPr/>
        <a:lstStyle/>
        <a:p>
          <a:pPr algn="r"/>
          <a:r>
            <a:rPr lang="hu-HU" sz="2200" baseline="0" dirty="0" smtClean="0">
              <a:solidFill>
                <a:schemeClr val="bg2">
                  <a:lumMod val="50000"/>
                </a:schemeClr>
              </a:solidFill>
            </a:rPr>
            <a:t>Keresleti oldali inflációs nyomás</a:t>
          </a:r>
          <a:endParaRPr lang="hu-HU" sz="2200" baseline="0" dirty="0">
            <a:solidFill>
              <a:schemeClr val="bg2">
                <a:lumMod val="50000"/>
              </a:schemeClr>
            </a:solidFill>
          </a:endParaRPr>
        </a:p>
      </dgm:t>
    </dgm:pt>
    <dgm:pt modelId="{4A456BDB-ADD3-493D-9146-6C8927771522}" type="parTrans" cxnId="{120ECDEC-37D1-40B6-B77B-B00AC2BF427B}">
      <dgm:prSet/>
      <dgm:spPr/>
      <dgm:t>
        <a:bodyPr/>
        <a:lstStyle/>
        <a:p>
          <a:endParaRPr lang="hu-HU"/>
        </a:p>
      </dgm:t>
    </dgm:pt>
    <dgm:pt modelId="{515A0F28-694C-45A6-A111-ECEBE6FEBCDB}" type="sibTrans" cxnId="{120ECDEC-37D1-40B6-B77B-B00AC2BF427B}">
      <dgm:prSet/>
      <dgm:spPr/>
      <dgm:t>
        <a:bodyPr/>
        <a:lstStyle/>
        <a:p>
          <a:endParaRPr lang="hu-HU"/>
        </a:p>
      </dgm:t>
    </dgm:pt>
    <dgm:pt modelId="{6BFF3E01-BB43-4508-BA7C-1588E2B828F2}">
      <dgm:prSet phldrT="[Text]" custT="1"/>
      <dgm:spPr/>
      <dgm:t>
        <a:bodyPr/>
        <a:lstStyle/>
        <a:p>
          <a:pPr algn="l"/>
          <a:r>
            <a:rPr lang="hu-HU" sz="2200" dirty="0" smtClean="0">
              <a:solidFill>
                <a:schemeClr val="bg2">
                  <a:lumMod val="50000"/>
                </a:schemeClr>
              </a:solidFill>
            </a:rPr>
            <a:t>Kockázati megítélés</a:t>
          </a:r>
        </a:p>
        <a:p>
          <a:pPr algn="l"/>
          <a:r>
            <a:rPr lang="hu-HU" sz="2200" dirty="0" smtClean="0">
              <a:solidFill>
                <a:schemeClr val="bg2">
                  <a:lumMod val="50000"/>
                </a:schemeClr>
              </a:solidFill>
            </a:rPr>
            <a:t>Kormányzati intézkedések</a:t>
          </a:r>
          <a:endParaRPr lang="hu-HU" sz="2200" dirty="0">
            <a:solidFill>
              <a:schemeClr val="bg2">
                <a:lumMod val="50000"/>
              </a:schemeClr>
            </a:solidFill>
          </a:endParaRPr>
        </a:p>
      </dgm:t>
    </dgm:pt>
    <dgm:pt modelId="{C7140D09-15DA-4152-9C04-A1B161A065F8}" type="sibTrans" cxnId="{9D7AAEC6-AC40-4A06-A147-612355C7A160}">
      <dgm:prSet/>
      <dgm:spPr/>
      <dgm:t>
        <a:bodyPr/>
        <a:lstStyle/>
        <a:p>
          <a:endParaRPr lang="hu-HU"/>
        </a:p>
      </dgm:t>
    </dgm:pt>
    <dgm:pt modelId="{F3AAC2A9-2C11-49B4-9B85-3519DC306EEC}" type="parTrans" cxnId="{9D7AAEC6-AC40-4A06-A147-612355C7A160}">
      <dgm:prSet/>
      <dgm:spPr/>
      <dgm:t>
        <a:bodyPr/>
        <a:lstStyle/>
        <a:p>
          <a:endParaRPr lang="hu-HU"/>
        </a:p>
      </dgm:t>
    </dgm:pt>
    <dgm:pt modelId="{EE6E67FC-D510-49F1-B473-EF69BF5A4FB5}" type="pres">
      <dgm:prSet presAssocID="{5ECDC4FE-65AE-4C17-BE07-06639A63E8D5}" presName="compositeShape" presStyleCnt="0">
        <dgm:presLayoutVars>
          <dgm:chMax val="2"/>
          <dgm:dir val="rev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62BBFB9-97B7-4A06-99FC-B80DC0D24BDB}" type="pres">
      <dgm:prSet presAssocID="{5ECDC4FE-65AE-4C17-BE07-06639A63E8D5}" presName="divider" presStyleLbl="fgShp" presStyleIdx="0" presStyleCnt="1" custAng="815105"/>
      <dgm:spPr>
        <a:solidFill>
          <a:schemeClr val="bg2"/>
        </a:solidFill>
        <a:ln>
          <a:noFill/>
        </a:ln>
      </dgm:spPr>
    </dgm:pt>
    <dgm:pt modelId="{44952FED-B3C6-4A3F-9F54-F6C8C1E00FC1}" type="pres">
      <dgm:prSet presAssocID="{6EFAA256-3364-4F04-AA26-94747768B6E8}" presName="downArrow" presStyleLbl="node1" presStyleIdx="0" presStyleCnt="2" custScaleX="49946" custScaleY="79486" custLinFactNeighborX="36193" custLinFactNeighborY="499"/>
      <dgm:spPr/>
    </dgm:pt>
    <dgm:pt modelId="{A36FF104-734B-4658-AA60-F9F404EDF916}" type="pres">
      <dgm:prSet presAssocID="{6EFAA256-3364-4F04-AA26-94747768B6E8}" presName="downArrowText" presStyleLbl="revTx" presStyleIdx="0" presStyleCnt="2" custScaleX="312500" custLinFactNeighborX="-9183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E57435-510B-4D1D-A87F-A35EE1733716}" type="pres">
      <dgm:prSet presAssocID="{6BFF3E01-BB43-4508-BA7C-1588E2B828F2}" presName="upArrow" presStyleLbl="node1" presStyleIdx="1" presStyleCnt="2" custScaleX="48269" custScaleY="74358" custLinFactX="-100000" custLinFactNeighborX="-118292" custLinFactNeighborY="-18757"/>
      <dgm:spPr>
        <a:solidFill>
          <a:schemeClr val="accent5"/>
        </a:solidFill>
      </dgm:spPr>
    </dgm:pt>
    <dgm:pt modelId="{87D0CFEF-BE87-46C0-BA54-91270CF15F86}" type="pres">
      <dgm:prSet presAssocID="{6BFF3E01-BB43-4508-BA7C-1588E2B828F2}" presName="upArrowText" presStyleLbl="revTx" presStyleIdx="1" presStyleCnt="2" custScaleX="3125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D7AAEC6-AC40-4A06-A147-612355C7A160}" srcId="{5ECDC4FE-65AE-4C17-BE07-06639A63E8D5}" destId="{6BFF3E01-BB43-4508-BA7C-1588E2B828F2}" srcOrd="1" destOrd="0" parTransId="{F3AAC2A9-2C11-49B4-9B85-3519DC306EEC}" sibTransId="{C7140D09-15DA-4152-9C04-A1B161A065F8}"/>
    <dgm:cxn modelId="{6DA41A15-493B-4C92-9184-86A91B1A5140}" type="presOf" srcId="{6EFAA256-3364-4F04-AA26-94747768B6E8}" destId="{A36FF104-734B-4658-AA60-F9F404EDF916}" srcOrd="0" destOrd="0" presId="urn:microsoft.com/office/officeart/2005/8/layout/arrow3"/>
    <dgm:cxn modelId="{72A9ED25-7C1A-4058-AA15-C18CE17B4CBC}" type="presOf" srcId="{5ECDC4FE-65AE-4C17-BE07-06639A63E8D5}" destId="{EE6E67FC-D510-49F1-B473-EF69BF5A4FB5}" srcOrd="0" destOrd="0" presId="urn:microsoft.com/office/officeart/2005/8/layout/arrow3"/>
    <dgm:cxn modelId="{120ECDEC-37D1-40B6-B77B-B00AC2BF427B}" srcId="{5ECDC4FE-65AE-4C17-BE07-06639A63E8D5}" destId="{6EFAA256-3364-4F04-AA26-94747768B6E8}" srcOrd="0" destOrd="0" parTransId="{4A456BDB-ADD3-493D-9146-6C8927771522}" sibTransId="{515A0F28-694C-45A6-A111-ECEBE6FEBCDB}"/>
    <dgm:cxn modelId="{57E5766B-6E20-45C6-AB7E-162C893F2F38}" type="presOf" srcId="{6BFF3E01-BB43-4508-BA7C-1588E2B828F2}" destId="{87D0CFEF-BE87-46C0-BA54-91270CF15F86}" srcOrd="0" destOrd="0" presId="urn:microsoft.com/office/officeart/2005/8/layout/arrow3"/>
    <dgm:cxn modelId="{DC934DF8-45F6-4B67-B350-282623A50669}" type="presParOf" srcId="{EE6E67FC-D510-49F1-B473-EF69BF5A4FB5}" destId="{462BBFB9-97B7-4A06-99FC-B80DC0D24BDB}" srcOrd="0" destOrd="0" presId="urn:microsoft.com/office/officeart/2005/8/layout/arrow3"/>
    <dgm:cxn modelId="{135CE6B7-52F8-4FAA-9498-66CBDDF3AF74}" type="presParOf" srcId="{EE6E67FC-D510-49F1-B473-EF69BF5A4FB5}" destId="{44952FED-B3C6-4A3F-9F54-F6C8C1E00FC1}" srcOrd="1" destOrd="0" presId="urn:microsoft.com/office/officeart/2005/8/layout/arrow3"/>
    <dgm:cxn modelId="{921D8CD9-9AC6-44CF-9DBA-EF872E306D17}" type="presParOf" srcId="{EE6E67FC-D510-49F1-B473-EF69BF5A4FB5}" destId="{A36FF104-734B-4658-AA60-F9F404EDF916}" srcOrd="2" destOrd="0" presId="urn:microsoft.com/office/officeart/2005/8/layout/arrow3"/>
    <dgm:cxn modelId="{4AA3D257-16B2-40AA-9A6D-C04B2971ADD0}" type="presParOf" srcId="{EE6E67FC-D510-49F1-B473-EF69BF5A4FB5}" destId="{23E57435-510B-4D1D-A87F-A35EE1733716}" srcOrd="3" destOrd="0" presId="urn:microsoft.com/office/officeart/2005/8/layout/arrow3"/>
    <dgm:cxn modelId="{3EF237DF-63FE-4B22-B51E-5EDC19C53376}" type="presParOf" srcId="{EE6E67FC-D510-49F1-B473-EF69BF5A4FB5}" destId="{87D0CFEF-BE87-46C0-BA54-91270CF15F8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BBFB9-97B7-4A06-99FC-B80DC0D24BDB}">
      <dsp:nvSpPr>
        <dsp:cNvPr id="0" name=""/>
        <dsp:cNvSpPr/>
      </dsp:nvSpPr>
      <dsp:spPr>
        <a:xfrm rot="758547">
          <a:off x="270211" y="1122252"/>
          <a:ext cx="6444353" cy="563807"/>
        </a:xfrm>
        <a:prstGeom prst="mathMinus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52FED-B3C6-4A3F-9F54-F6C8C1E00FC1}">
      <dsp:nvSpPr>
        <dsp:cNvPr id="0" name=""/>
        <dsp:cNvSpPr/>
      </dsp:nvSpPr>
      <dsp:spPr>
        <a:xfrm>
          <a:off x="5581604" y="258690"/>
          <a:ext cx="1046584" cy="89288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F104-734B-4658-AA60-F9F404EDF916}">
      <dsp:nvSpPr>
        <dsp:cNvPr id="0" name=""/>
        <dsp:cNvSpPr/>
      </dsp:nvSpPr>
      <dsp:spPr>
        <a:xfrm>
          <a:off x="0" y="0"/>
          <a:ext cx="5686032" cy="117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baseline="0" dirty="0" smtClean="0">
              <a:solidFill>
                <a:schemeClr val="tx2"/>
              </a:solidFill>
            </a:rPr>
            <a:t>Keresleti oldali inflációs nyomás</a:t>
          </a:r>
          <a:endParaRPr lang="hu-HU" sz="2200" kern="1200" baseline="0" dirty="0">
            <a:solidFill>
              <a:schemeClr val="tx2"/>
            </a:solidFill>
          </a:endParaRPr>
        </a:p>
      </dsp:txBody>
      <dsp:txXfrm>
        <a:off x="0" y="0"/>
        <a:ext cx="5686032" cy="1179491"/>
      </dsp:txXfrm>
    </dsp:sp>
    <dsp:sp modelId="{23E57435-510B-4D1D-A87F-A35EE1733716}">
      <dsp:nvSpPr>
        <dsp:cNvPr id="0" name=""/>
        <dsp:cNvSpPr/>
      </dsp:nvSpPr>
      <dsp:spPr>
        <a:xfrm>
          <a:off x="95192" y="1554086"/>
          <a:ext cx="1011444" cy="835281"/>
        </a:xfrm>
        <a:prstGeom prst="upArrow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0CFEF-BE87-46C0-BA54-91270CF15F86}">
      <dsp:nvSpPr>
        <dsp:cNvPr id="0" name=""/>
        <dsp:cNvSpPr/>
      </dsp:nvSpPr>
      <dsp:spPr>
        <a:xfrm>
          <a:off x="858982" y="1584177"/>
          <a:ext cx="6125793" cy="1179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baseline="0" dirty="0" smtClean="0">
              <a:solidFill>
                <a:schemeClr val="tx2"/>
              </a:solidFill>
            </a:rPr>
            <a:t>Globális eredetű költségsokkok</a:t>
          </a:r>
          <a:endParaRPr lang="hu-HU" sz="2200" kern="1200" baseline="0" dirty="0">
            <a:solidFill>
              <a:schemeClr val="tx2"/>
            </a:solidFill>
          </a:endParaRPr>
        </a:p>
      </dsp:txBody>
      <dsp:txXfrm>
        <a:off x="858982" y="1584177"/>
        <a:ext cx="6125793" cy="11794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2BBFB9-97B7-4A06-99FC-B80DC0D24BDB}">
      <dsp:nvSpPr>
        <dsp:cNvPr id="0" name=""/>
        <dsp:cNvSpPr/>
      </dsp:nvSpPr>
      <dsp:spPr>
        <a:xfrm rot="1115105">
          <a:off x="17614" y="1284480"/>
          <a:ext cx="6949546" cy="707639"/>
        </a:xfrm>
        <a:prstGeom prst="mathMinus">
          <a:avLst/>
        </a:prstGeom>
        <a:solidFill>
          <a:schemeClr val="bg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52FED-B3C6-4A3F-9F54-F6C8C1E00FC1}">
      <dsp:nvSpPr>
        <dsp:cNvPr id="0" name=""/>
        <dsp:cNvSpPr/>
      </dsp:nvSpPr>
      <dsp:spPr>
        <a:xfrm>
          <a:off x="5333994" y="304802"/>
          <a:ext cx="1046584" cy="104177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FF104-734B-4658-AA60-F9F404EDF916}">
      <dsp:nvSpPr>
        <dsp:cNvPr id="0" name=""/>
        <dsp:cNvSpPr/>
      </dsp:nvSpPr>
      <dsp:spPr>
        <a:xfrm>
          <a:off x="-1327107" y="0"/>
          <a:ext cx="6984776" cy="137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baseline="0" dirty="0" smtClean="0">
              <a:solidFill>
                <a:schemeClr val="bg2">
                  <a:lumMod val="50000"/>
                </a:schemeClr>
              </a:solidFill>
            </a:rPr>
            <a:t>Keresleti oldali inflációs nyomás</a:t>
          </a:r>
          <a:endParaRPr lang="hu-HU" sz="2200" kern="1200" baseline="0" dirty="0">
            <a:solidFill>
              <a:schemeClr val="bg2">
                <a:lumMod val="50000"/>
              </a:schemeClr>
            </a:solidFill>
          </a:endParaRPr>
        </a:p>
      </dsp:txBody>
      <dsp:txXfrm>
        <a:off x="-1327107" y="0"/>
        <a:ext cx="6984776" cy="1376172"/>
      </dsp:txXfrm>
    </dsp:sp>
    <dsp:sp modelId="{23E57435-510B-4D1D-A87F-A35EE1733716}">
      <dsp:nvSpPr>
        <dsp:cNvPr id="0" name=""/>
        <dsp:cNvSpPr/>
      </dsp:nvSpPr>
      <dsp:spPr>
        <a:xfrm>
          <a:off x="0" y="1724330"/>
          <a:ext cx="1011444" cy="974565"/>
        </a:xfrm>
        <a:prstGeom prst="upArrow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0CFEF-BE87-46C0-BA54-91270CF15F86}">
      <dsp:nvSpPr>
        <dsp:cNvPr id="0" name=""/>
        <dsp:cNvSpPr/>
      </dsp:nvSpPr>
      <dsp:spPr>
        <a:xfrm>
          <a:off x="1327107" y="1900428"/>
          <a:ext cx="6984776" cy="1376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2">
                  <a:lumMod val="50000"/>
                </a:schemeClr>
              </a:solidFill>
            </a:rPr>
            <a:t>Kockázati megítélés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>
              <a:solidFill>
                <a:schemeClr val="bg2">
                  <a:lumMod val="50000"/>
                </a:schemeClr>
              </a:solidFill>
            </a:rPr>
            <a:t>Kormányzati intézkedések</a:t>
          </a:r>
          <a:endParaRPr lang="hu-HU" sz="22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327107" y="1900428"/>
        <a:ext cx="6984776" cy="137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137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2011.11.09.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5098D-053E-4991-8A4F-70AABAF99087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b="1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old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2627784" y="571480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2627784" y="185736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2627784" y="2643182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 hasCustomPrompt="1"/>
          </p:nvPr>
        </p:nvSpPr>
        <p:spPr>
          <a:xfrm>
            <a:off x="2627784" y="3143248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Esemény, helyszín: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2627784" y="3643314"/>
            <a:ext cx="5779588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411760" y="6309320"/>
            <a:ext cx="4544144" cy="3600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2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142984"/>
            <a:ext cx="7848000" cy="428628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1700809"/>
            <a:ext cx="7848000" cy="4248471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2000" y="1142985"/>
            <a:ext cx="7848000" cy="35719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571612"/>
            <a:ext cx="7848000" cy="642942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348881"/>
            <a:ext cx="7848000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16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elrendezés 4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794020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3628001" y="1285859"/>
            <a:ext cx="485138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3635896" y="1988840"/>
            <a:ext cx="4824536" cy="388843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200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5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48000" y="1268760"/>
            <a:ext cx="2667019" cy="457203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5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6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813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3563888" y="1268760"/>
            <a:ext cx="4824536" cy="4608512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6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48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188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772816"/>
            <a:ext cx="7848000" cy="410445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mnb_ppt_alap_nyi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 helye 2"/>
          <p:cNvSpPr>
            <a:spLocks noGrp="1"/>
          </p:cNvSpPr>
          <p:nvPr>
            <p:ph type="body" idx="13" hasCustomPrompt="1"/>
          </p:nvPr>
        </p:nvSpPr>
        <p:spPr>
          <a:xfrm>
            <a:off x="634972" y="571480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üdvözlő szöveget</a:t>
            </a:r>
            <a:endParaRPr lang="en-US" dirty="0" smtClean="0"/>
          </a:p>
        </p:txBody>
      </p:sp>
      <p:sp>
        <p:nvSpPr>
          <p:cNvPr id="6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34972" y="185736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500" b="1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az előadás címét</a:t>
            </a:r>
            <a:endParaRPr lang="en-US" dirty="0" smtClean="0"/>
          </a:p>
        </p:txBody>
      </p:sp>
      <p:sp>
        <p:nvSpPr>
          <p:cNvPr id="9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34972" y="2643182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2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Írja be a készítő nevét</a:t>
            </a:r>
            <a:endParaRPr lang="en-US" dirty="0" smtClean="0"/>
          </a:p>
        </p:txBody>
      </p:sp>
      <p:sp>
        <p:nvSpPr>
          <p:cNvPr id="10" name="Szöveg helye 2"/>
          <p:cNvSpPr>
            <a:spLocks noGrp="1"/>
          </p:cNvSpPr>
          <p:nvPr>
            <p:ph type="body" idx="16"/>
          </p:nvPr>
        </p:nvSpPr>
        <p:spPr>
          <a:xfrm>
            <a:off x="634972" y="3143248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spcBef>
                <a:spcPts val="1200"/>
              </a:spcBef>
              <a:buNone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zöveg helye 2"/>
          <p:cNvSpPr>
            <a:spLocks noGrp="1"/>
          </p:cNvSpPr>
          <p:nvPr>
            <p:ph type="body" idx="17" hasCustomPrompt="1"/>
          </p:nvPr>
        </p:nvSpPr>
        <p:spPr>
          <a:xfrm>
            <a:off x="634972" y="3643314"/>
            <a:ext cx="7772400" cy="5000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 baseline="0">
                <a:solidFill>
                  <a:srgbClr val="777063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hu-HU" dirty="0" smtClean="0"/>
              <a:t>Írja be a dátumot</a:t>
            </a:r>
          </a:p>
        </p:txBody>
      </p:sp>
      <p:sp>
        <p:nvSpPr>
          <p:cNvPr id="13" name="Élőláb hely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/>
          </a:p>
        </p:txBody>
      </p:sp>
      <p:sp>
        <p:nvSpPr>
          <p:cNvPr id="14" name="Dia számának hely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6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Kép 10" descr="mnb_ppt_alap_tartalo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0" descr="mnb_ppt_alap_tartalom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5263" y="5132388"/>
            <a:ext cx="3424237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1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7"/>
          <p:cNvCxnSpPr/>
          <p:nvPr/>
        </p:nvCxnSpPr>
        <p:spPr>
          <a:xfrm>
            <a:off x="539552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8"/>
          <p:cNvSpPr txBox="1"/>
          <p:nvPr/>
        </p:nvSpPr>
        <p:spPr>
          <a:xfrm>
            <a:off x="684213" y="6092824"/>
            <a:ext cx="633605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dirty="0">
                <a:solidFill>
                  <a:srgbClr val="777063"/>
                </a:solidFill>
                <a:latin typeface="Trebuchet MS" pitchFamily="34" charset="0"/>
              </a:rPr>
              <a:t>A jegybank elsődleges célja az árstabilitás elérése és fenntartása.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7582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2. (magy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6" y="6093296"/>
            <a:ext cx="648017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Az előadás megállapításai az előadó véleményét tükrözik és nem feltétlenül azonosak az MNB hivatalos álláspontjával.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3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755577" y="6093296"/>
            <a:ext cx="62646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The views expressed in this presentation are those of the author and do not necessarily represent official positions of the MNB.</a:t>
            </a:r>
            <a:endParaRPr lang="hu-HU" sz="1500" dirty="0" err="1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1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4. (ang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8"/>
          <p:cNvSpPr txBox="1"/>
          <p:nvPr/>
        </p:nvSpPr>
        <p:spPr>
          <a:xfrm>
            <a:off x="684213" y="6092825"/>
            <a:ext cx="64080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 smtClean="0">
                <a:solidFill>
                  <a:srgbClr val="777063"/>
                </a:solidFill>
                <a:latin typeface="Trebuchet MS" pitchFamily="34" charset="0"/>
              </a:rPr>
              <a:t>The primary objective of the MNB shall be to achieve and maintain price stability.</a:t>
            </a:r>
            <a:endParaRPr lang="hu-HU" sz="1500" dirty="0" err="1">
              <a:solidFill>
                <a:srgbClr val="777063"/>
              </a:solidFill>
              <a:latin typeface="Trebuchet MS" pitchFamily="34" charset="0"/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2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ő pontok lábléc 5. (ü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 descr="mnb_ppt_alap_fejezetelvalaszt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536400" y="1600203"/>
            <a:ext cx="7150092" cy="4421086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cxnSp>
        <p:nvCxnSpPr>
          <p:cNvPr id="10" name="Egyenes összekötő 7"/>
          <p:cNvCxnSpPr/>
          <p:nvPr userDrawn="1"/>
        </p:nvCxnSpPr>
        <p:spPr>
          <a:xfrm>
            <a:off x="536400" y="6072188"/>
            <a:ext cx="71496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>
            <a:spLocks noGrp="1"/>
          </p:cNvSpPr>
          <p:nvPr>
            <p:ph type="title" hasCustomPrompt="1"/>
          </p:nvPr>
        </p:nvSpPr>
        <p:spPr>
          <a:xfrm>
            <a:off x="536400" y="908720"/>
            <a:ext cx="7149600" cy="511156"/>
          </a:xfrm>
          <a:prstGeom prst="rect">
            <a:avLst/>
          </a:prstGeom>
        </p:spPr>
        <p:txBody>
          <a:bodyPr/>
          <a:lstStyle>
            <a:lvl1pPr algn="l">
              <a:defRPr sz="25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r>
              <a:rPr lang="hu-HU" dirty="0" smtClean="0"/>
              <a:t>Tartalomjegyzék/Fő üzenetek/Összefoglaló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artalom helye 2"/>
          <p:cNvSpPr>
            <a:spLocks noGrp="1"/>
          </p:cNvSpPr>
          <p:nvPr>
            <p:ph idx="1" hasCustomPrompt="1"/>
          </p:nvPr>
        </p:nvSpPr>
        <p:spPr>
          <a:xfrm>
            <a:off x="648000" y="1052736"/>
            <a:ext cx="7848000" cy="482453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9" name="Cím 5"/>
          <p:cNvSpPr>
            <a:spLocks noGrp="1"/>
          </p:cNvSpPr>
          <p:nvPr userDrawn="1">
            <p:ph type="title" hasCustomPrompt="1"/>
          </p:nvPr>
        </p:nvSpPr>
        <p:spPr>
          <a:xfrm>
            <a:off x="611560" y="404813"/>
            <a:ext cx="7848000" cy="63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al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10"/>
          <p:cNvCxnSpPr/>
          <p:nvPr/>
        </p:nvCxnSpPr>
        <p:spPr>
          <a:xfrm>
            <a:off x="648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12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84000" y="1151596"/>
            <a:ext cx="7848000" cy="4772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l">
              <a:buNone/>
              <a:defRPr sz="2300" b="1" baseline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Alcím beírásához kattintson ide</a:t>
            </a:r>
          </a:p>
        </p:txBody>
      </p:sp>
      <p:sp>
        <p:nvSpPr>
          <p:cNvPr id="11" name="Cím 10"/>
          <p:cNvSpPr>
            <a:spLocks noGrp="1"/>
          </p:cNvSpPr>
          <p:nvPr>
            <p:ph type="title" hasCustomPrompt="1"/>
          </p:nvPr>
        </p:nvSpPr>
        <p:spPr>
          <a:xfrm>
            <a:off x="611560" y="404664"/>
            <a:ext cx="7848000" cy="634082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smtClean="0"/>
              <a:t>Cím beírásához kattintson ide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84000" y="1772816"/>
            <a:ext cx="7848000" cy="406797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loldal elrendezés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Egyenes összekötő 10"/>
          <p:cNvCxnSpPr/>
          <p:nvPr/>
        </p:nvCxnSpPr>
        <p:spPr>
          <a:xfrm>
            <a:off x="612000" y="6072188"/>
            <a:ext cx="7848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13" descr="mnb_log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092825"/>
            <a:ext cx="18859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 helye 2"/>
          <p:cNvSpPr>
            <a:spLocks noGrp="1"/>
          </p:cNvSpPr>
          <p:nvPr>
            <p:ph type="body" idx="14" hasCustomPrompt="1"/>
          </p:nvPr>
        </p:nvSpPr>
        <p:spPr>
          <a:xfrm>
            <a:off x="611560" y="1196752"/>
            <a:ext cx="7848440" cy="589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5" hasCustomPrompt="1"/>
          </p:nvPr>
        </p:nvSpPr>
        <p:spPr>
          <a:xfrm>
            <a:off x="612000" y="1857364"/>
            <a:ext cx="7848000" cy="571504"/>
          </a:xfrm>
          <a:prstGeom prst="rect">
            <a:avLst/>
          </a:prstGeom>
          <a:noFill/>
        </p:spPr>
        <p:txBody>
          <a:bodyPr wrap="none" anchor="t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Trebuchet MS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Szöveg szerkesztése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 hasCustomPrompt="1"/>
          </p:nvPr>
        </p:nvSpPr>
        <p:spPr>
          <a:xfrm>
            <a:off x="611560" y="404813"/>
            <a:ext cx="7848000" cy="633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Cím beírásához kattintson ide</a:t>
            </a:r>
            <a:endParaRPr lang="hu-HU" dirty="0"/>
          </a:p>
        </p:txBody>
      </p:sp>
      <p:sp>
        <p:nvSpPr>
          <p:cNvPr id="15" name="Tartalom helye 2"/>
          <p:cNvSpPr>
            <a:spLocks noGrp="1"/>
          </p:cNvSpPr>
          <p:nvPr>
            <p:ph idx="1" hasCustomPrompt="1"/>
          </p:nvPr>
        </p:nvSpPr>
        <p:spPr>
          <a:xfrm>
            <a:off x="612000" y="2492895"/>
            <a:ext cx="7848000" cy="3384377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800">
                <a:solidFill>
                  <a:schemeClr val="tx2"/>
                </a:solidFill>
                <a:latin typeface="Trebuchet MS" pitchFamily="34" charset="0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 marL="11430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</a:defRPr>
            </a:lvl3pPr>
            <a:lvl4pPr marL="16002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</a:defRPr>
            </a:lvl4pPr>
          </a:lstStyle>
          <a:p>
            <a:pPr lvl="0"/>
            <a:r>
              <a:rPr lang="hu-HU" dirty="0" smtClean="0"/>
              <a:t>Ide írja be a főbb pontokat</a:t>
            </a:r>
          </a:p>
          <a:p>
            <a:pPr marL="74295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1430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dirty="0" smtClean="0"/>
              <a:t>Ide írja be a főbb pontokat</a:t>
            </a:r>
          </a:p>
          <a:p>
            <a:pPr marL="16002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  <a:p>
            <a:pPr lvl="0"/>
            <a:endParaRPr lang="hu-HU" dirty="0" smtClean="0"/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7"/>
          </p:nvPr>
        </p:nvSpPr>
        <p:spPr>
          <a:xfrm>
            <a:off x="7956376" y="6286500"/>
            <a:ext cx="73042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Élőláb helye 4"/>
          <p:cNvSpPr>
            <a:spLocks noGrp="1"/>
          </p:cNvSpPr>
          <p:nvPr>
            <p:ph type="ftr" sz="quarter" idx="16"/>
          </p:nvPr>
        </p:nvSpPr>
        <p:spPr>
          <a:xfrm>
            <a:off x="2857500" y="6286500"/>
            <a:ext cx="4882852" cy="365125"/>
          </a:xfrm>
        </p:spPr>
        <p:txBody>
          <a:bodyPr/>
          <a:lstStyle>
            <a:lvl1pPr algn="l">
              <a:defRPr sz="13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4544144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884368" y="6356350"/>
            <a:ext cx="802432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80" r:id="rId3"/>
    <p:sldLayoutId id="2147483781" r:id="rId4"/>
    <p:sldLayoutId id="2147483758" r:id="rId5"/>
    <p:sldLayoutId id="2147483759" r:id="rId6"/>
    <p:sldLayoutId id="2147483782" r:id="rId7"/>
    <p:sldLayoutId id="2147483783" r:id="rId8"/>
    <p:sldLayoutId id="2147483763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84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 helye 2"/>
          <p:cNvSpPr>
            <a:spLocks noGrp="1"/>
          </p:cNvSpPr>
          <p:nvPr>
            <p:ph type="body" idx="14"/>
          </p:nvPr>
        </p:nvSpPr>
        <p:spPr bwMode="auto">
          <a:xfrm>
            <a:off x="634972" y="1484784"/>
            <a:ext cx="7772400" cy="122413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MAKROGAZDASÁGI KILÁTÁSOK</a:t>
            </a:r>
          </a:p>
          <a:p>
            <a:pPr eaLnBrk="1" hangingPunct="1"/>
            <a:endParaRPr lang="hu-HU" dirty="0" smtClean="0"/>
          </a:p>
        </p:txBody>
      </p:sp>
      <p:sp>
        <p:nvSpPr>
          <p:cNvPr id="16387" name="Szöveg helye 3"/>
          <p:cNvSpPr>
            <a:spLocks noGrp="1"/>
          </p:cNvSpPr>
          <p:nvPr>
            <p:ph type="body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hu-HU" dirty="0" smtClean="0"/>
              <a:t>Karvalits Ferenc</a:t>
            </a:r>
          </a:p>
        </p:txBody>
      </p:sp>
      <p:sp>
        <p:nvSpPr>
          <p:cNvPr id="16389" name="Szöveg helye 5"/>
          <p:cNvSpPr>
            <a:spLocks noGrp="1"/>
          </p:cNvSpPr>
          <p:nvPr>
            <p:ph type="body" idx="17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hu-HU" sz="2000" dirty="0" smtClean="0"/>
              <a:t>2011. november 10.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D90DCB75-07EB-4EC0-9403-CD1723142338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dirty="0" smtClean="0"/>
              <a:t>Jelentős alkalmazkodás a folyó fizetési mérlegben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" y="1295399"/>
            <a:ext cx="7620001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684000" y="1151596"/>
            <a:ext cx="7848000" cy="13413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0" dirty="0" smtClean="0"/>
              <a:t> </a:t>
            </a:r>
            <a:r>
              <a:rPr lang="hu-HU" sz="2200" b="0" dirty="0" smtClean="0"/>
              <a:t>Gyenge belső kereslet</a:t>
            </a:r>
          </a:p>
          <a:p>
            <a:pPr>
              <a:buFont typeface="Arial" pitchFamily="34" charset="0"/>
              <a:buChar char="•"/>
            </a:pPr>
            <a:r>
              <a:rPr lang="hu-HU" sz="2200" b="0" dirty="0" smtClean="0"/>
              <a:t> Költségsokkok miatt cél feletti infláció</a:t>
            </a:r>
            <a:endParaRPr lang="hu-HU" sz="2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A monetáris politika dilemmája 2011 nyaráig</a:t>
            </a:r>
            <a:endParaRPr lang="hu-HU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971600" y="2636912"/>
          <a:ext cx="69847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>
          <a:xfrm>
            <a:off x="612000" y="1142984"/>
            <a:ext cx="7344376" cy="557824"/>
          </a:xfrm>
        </p:spPr>
        <p:txBody>
          <a:bodyPr wrap="square">
            <a:noAutofit/>
          </a:bodyPr>
          <a:lstStyle/>
          <a:p>
            <a:pPr algn="l"/>
            <a:r>
              <a:rPr lang="hu-HU" sz="2200" dirty="0" smtClean="0"/>
              <a:t>A költségsokkok közvetlen hatásainak kifutásával mérséklődik az infláció</a:t>
            </a:r>
            <a:endParaRPr lang="hu-HU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Mérséklődő infláció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9812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A keresletre és a költségsokkokra érzékeny termékek inflációja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6368" y="2348880"/>
            <a:ext cx="57219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43000"/>
            <a:ext cx="7848000" cy="4734273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Globális növekedési kilátások jelentős romlása (W?):</a:t>
            </a:r>
          </a:p>
          <a:p>
            <a:pPr lvl="1"/>
            <a:r>
              <a:rPr lang="hu-HU" sz="2000" dirty="0" smtClean="0"/>
              <a:t>Adósságfenntarthatósági problémák miatt költségvetési megszorítások</a:t>
            </a:r>
          </a:p>
          <a:p>
            <a:pPr lvl="1"/>
            <a:r>
              <a:rPr lang="hu-HU" sz="2000" dirty="0" smtClean="0"/>
              <a:t>Fiskális konszolidáció még ott is, ahol még lenne mozgástér</a:t>
            </a:r>
          </a:p>
          <a:p>
            <a:pPr lvl="1"/>
            <a:r>
              <a:rPr lang="hu-HU" sz="2000" dirty="0" smtClean="0"/>
              <a:t>Nem vált önfenntartóvá a növekedés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Forró nyár Európában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000" cy="777765"/>
          </a:xfrm>
        </p:spPr>
        <p:txBody>
          <a:bodyPr>
            <a:normAutofit/>
          </a:bodyPr>
          <a:lstStyle/>
          <a:p>
            <a:r>
              <a:rPr lang="hu-HU" dirty="0" smtClean="0"/>
              <a:t>Recesszió közelében a világ fejlett gazdaságai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37213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143000"/>
            <a:ext cx="7848000" cy="4734273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Globális növekedési kilátások jelentős romlása (W?):</a:t>
            </a:r>
          </a:p>
          <a:p>
            <a:pPr lvl="1"/>
            <a:r>
              <a:rPr lang="hu-HU" sz="2000" dirty="0" smtClean="0"/>
              <a:t>Fiskális konszolidáció még ott is, ahol még lenne mozgástér</a:t>
            </a:r>
          </a:p>
          <a:p>
            <a:pPr lvl="1"/>
            <a:r>
              <a:rPr lang="hu-HU" sz="2000" dirty="0" smtClean="0"/>
              <a:t>Nem vált önfenntartóvá a növekedés</a:t>
            </a:r>
          </a:p>
          <a:p>
            <a:r>
              <a:rPr lang="hu-HU" sz="2200" dirty="0" smtClean="0"/>
              <a:t>Európában a szuverén és banki kockázatok egymást erősítik</a:t>
            </a:r>
          </a:p>
          <a:p>
            <a:r>
              <a:rPr lang="hu-HU" sz="2200" dirty="0" smtClean="0"/>
              <a:t>Egyre több kérdőjel az európai bankrendszer portfolió-minőségével és tőkehelyzetével kapcsolatban:</a:t>
            </a:r>
          </a:p>
          <a:p>
            <a:pPr lvl="1"/>
            <a:r>
              <a:rPr lang="hu-HU" sz="2000" dirty="0" smtClean="0"/>
              <a:t>Egymással szembeni bizalmatlanság: befagyó pénzpiacok</a:t>
            </a:r>
          </a:p>
          <a:p>
            <a:pPr lvl="1"/>
            <a:r>
              <a:rPr lang="hu-HU" sz="2000" dirty="0" smtClean="0"/>
              <a:t>Forrásköltségek emelkedése: emelkedő </a:t>
            </a:r>
            <a:r>
              <a:rPr lang="hu-HU" sz="2000" dirty="0" err="1" smtClean="0"/>
              <a:t>CDS-ek</a:t>
            </a:r>
            <a:endParaRPr lang="hu-HU" sz="2000" dirty="0" smtClean="0"/>
          </a:p>
          <a:p>
            <a:pPr lvl="1"/>
            <a:r>
              <a:rPr lang="hu-HU" sz="2000" dirty="0" smtClean="0"/>
              <a:t>Tőkebevonás nehézségek: csökkenő részvényárak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Forró nyár Európában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48000" cy="720080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állam és a bankok refinanszírozási költsége </a:t>
            </a:r>
            <a:br>
              <a:rPr lang="hu-HU" dirty="0" smtClean="0"/>
            </a:br>
            <a:r>
              <a:rPr lang="hu-HU" dirty="0" smtClean="0"/>
              <a:t>jelentősen emelkedik az </a:t>
            </a:r>
            <a:r>
              <a:rPr lang="hu-HU" dirty="0" err="1" smtClean="0"/>
              <a:t>eurozónában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6876256" y="641979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tx2"/>
                </a:solidFill>
                <a:latin typeface="+mn-lt"/>
              </a:rPr>
              <a:t>Forrás: Thomson-Reuters,</a:t>
            </a:r>
          </a:p>
          <a:p>
            <a:r>
              <a:rPr lang="hu-HU" sz="1000" dirty="0" err="1" smtClean="0">
                <a:solidFill>
                  <a:schemeClr val="tx2"/>
                </a:solidFill>
                <a:latin typeface="+mn-lt"/>
              </a:rPr>
              <a:t>Bloomberg</a:t>
            </a:r>
            <a:r>
              <a:rPr lang="hu-HU" sz="1000" dirty="0" smtClean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42520" y="1412776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chemeClr val="tx2"/>
                </a:solidFill>
                <a:latin typeface="+mn-lt"/>
              </a:rPr>
              <a:t>5 éves CDS felárak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169" y="1628800"/>
            <a:ext cx="4076710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Élőláb hely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Makrogazdasági kilátások - Karvalits Ferenc</a:t>
            </a:r>
            <a:endParaRPr lang="hu-HU" dirty="0"/>
          </a:p>
        </p:txBody>
      </p:sp>
      <p:sp>
        <p:nvSpPr>
          <p:cNvPr id="13" name="Szöveg helye 10"/>
          <p:cNvSpPr>
            <a:spLocks noGrp="1"/>
          </p:cNvSpPr>
          <p:nvPr>
            <p:ph type="body" idx="15"/>
          </p:nvPr>
        </p:nvSpPr>
        <p:spPr>
          <a:xfrm>
            <a:off x="4606322" y="1412776"/>
            <a:ext cx="4385464" cy="283840"/>
          </a:xfrm>
        </p:spPr>
        <p:txBody>
          <a:bodyPr>
            <a:normAutofit/>
          </a:bodyPr>
          <a:lstStyle/>
          <a:p>
            <a:pPr algn="ctr"/>
            <a:r>
              <a:rPr lang="hu-HU" sz="1200" b="0" dirty="0" smtClean="0"/>
              <a:t>Anyabankok ötéves CDS felárainak alakulása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503" y="1663122"/>
            <a:ext cx="4343906" cy="325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219200"/>
            <a:ext cx="7848000" cy="4658073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28600"/>
            <a:ext cx="7848000" cy="809813"/>
          </a:xfrm>
        </p:spPr>
        <p:txBody>
          <a:bodyPr>
            <a:noAutofit/>
          </a:bodyPr>
          <a:lstStyle/>
          <a:p>
            <a:r>
              <a:rPr lang="hu-HU" dirty="0" smtClean="0"/>
              <a:t>Exportunk eddig forrását jelentő német ipari export is lassuló pályára került</a:t>
            </a:r>
            <a:endParaRPr lang="hu-H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5068" y="1143000"/>
            <a:ext cx="723386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  <p:sp>
        <p:nvSpPr>
          <p:cNvPr id="7" name="Down Arrow 6"/>
          <p:cNvSpPr/>
          <p:nvPr/>
        </p:nvSpPr>
        <p:spPr>
          <a:xfrm rot="18251103">
            <a:off x="6464657" y="2268975"/>
            <a:ext cx="990600" cy="1600200"/>
          </a:xfrm>
          <a:prstGeom prst="downArrow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04800"/>
            <a:ext cx="7848000" cy="733613"/>
          </a:xfrm>
        </p:spPr>
        <p:txBody>
          <a:bodyPr>
            <a:noAutofit/>
          </a:bodyPr>
          <a:lstStyle/>
          <a:p>
            <a:r>
              <a:rPr lang="hu-HU" dirty="0" smtClean="0"/>
              <a:t>A nagy autóipari beruházások aktiválásával elkerülhető lehet az export jelentős lassulása</a:t>
            </a:r>
            <a:endParaRPr lang="hu-H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831" y="1143000"/>
            <a:ext cx="737213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295400"/>
            <a:ext cx="7848000" cy="4581873"/>
          </a:xfrm>
        </p:spPr>
        <p:txBody>
          <a:bodyPr/>
          <a:lstStyle/>
          <a:p>
            <a:pPr lvl="1"/>
            <a:endParaRPr lang="hu-HU" sz="2000" dirty="0" smtClean="0"/>
          </a:p>
          <a:p>
            <a:pPr lvl="1"/>
            <a:r>
              <a:rPr lang="hu-HU" sz="2200" dirty="0" smtClean="0"/>
              <a:t>Sérülékeny de alapvetően támogató nemzetközi környezetben gyors exportnövekedés</a:t>
            </a:r>
          </a:p>
          <a:p>
            <a:pPr lvl="1"/>
            <a:r>
              <a:rPr lang="hu-HU" sz="2200" dirty="0" smtClean="0"/>
              <a:t>Szigorú hitelezési feltételek</a:t>
            </a:r>
          </a:p>
          <a:p>
            <a:pPr lvl="1"/>
            <a:r>
              <a:rPr lang="hu-HU" sz="2200" dirty="0" smtClean="0"/>
              <a:t>Az elhúzódó mérlegkiigazítás miatt alacsony belföldi kereslet</a:t>
            </a:r>
          </a:p>
          <a:p>
            <a:pPr lvl="1"/>
            <a:r>
              <a:rPr lang="hu-HU" sz="2200" dirty="0" smtClean="0"/>
              <a:t>Az átmeneti költségvetési lazítás nem segíti a növekedést</a:t>
            </a:r>
          </a:p>
          <a:p>
            <a:pPr lvl="1">
              <a:buFont typeface="Wingdings" pitchFamily="2" charset="2"/>
              <a:buChar char="Ø"/>
            </a:pPr>
            <a:r>
              <a:rPr lang="hu-HU" sz="2200" dirty="0" smtClean="0"/>
              <a:t>Lassú kilábalás</a:t>
            </a:r>
          </a:p>
          <a:p>
            <a:pPr lvl="1">
              <a:buFont typeface="Wingdings" pitchFamily="2" charset="2"/>
              <a:buChar char="Ø"/>
            </a:pPr>
            <a:r>
              <a:rPr lang="hu-HU" sz="2200" dirty="0" smtClean="0"/>
              <a:t>Érdemben javuló külső egyensúly, lassan mérséklődő adósságszint</a:t>
            </a:r>
          </a:p>
          <a:p>
            <a:endParaRPr lang="hu-HU" sz="2400" dirty="0" smtClean="0"/>
          </a:p>
          <a:p>
            <a:pPr lvl="1"/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Összkép 2011 nyaráig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219200"/>
            <a:ext cx="7848000" cy="4658073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  <a:p>
            <a:r>
              <a:rPr lang="hu-HU" sz="2200" dirty="0" smtClean="0"/>
              <a:t>Számottevő romlás a kockázati megítélésben: leértékelődő árfolyam, emelkedő finanszírozási költségek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404744"/>
            <a:ext cx="8151440" cy="936024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Romló kockázati megítélés</a:t>
            </a:r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6948264" y="645333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solidFill>
                  <a:schemeClr val="tx2"/>
                </a:solidFill>
                <a:latin typeface="+mn-lt"/>
              </a:rPr>
              <a:t>Forrás: </a:t>
            </a:r>
            <a:r>
              <a:rPr lang="hu-HU" sz="1000" dirty="0" smtClean="0">
                <a:solidFill>
                  <a:schemeClr val="tx2"/>
                </a:solidFill>
              </a:rPr>
              <a:t>Thomson-Reuters, </a:t>
            </a:r>
            <a:r>
              <a:rPr lang="hu-HU" sz="1000" dirty="0" smtClean="0">
                <a:solidFill>
                  <a:schemeClr val="tx2"/>
                </a:solidFill>
                <a:latin typeface="+mn-lt"/>
              </a:rPr>
              <a:t>MNB.</a:t>
            </a:r>
            <a:endParaRPr lang="hu-HU" sz="1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Szöveg helye 10"/>
          <p:cNvSpPr>
            <a:spLocks noGrp="1"/>
          </p:cNvSpPr>
          <p:nvPr>
            <p:ph type="body" idx="15"/>
          </p:nvPr>
        </p:nvSpPr>
        <p:spPr>
          <a:xfrm>
            <a:off x="796249" y="1556792"/>
            <a:ext cx="3456384" cy="504056"/>
          </a:xfrm>
        </p:spPr>
        <p:txBody>
          <a:bodyPr wrap="square">
            <a:normAutofit/>
          </a:bodyPr>
          <a:lstStyle/>
          <a:p>
            <a:pPr algn="ctr"/>
            <a:r>
              <a:rPr lang="pt-BR" sz="1200" b="0" dirty="0" smtClean="0"/>
              <a:t>A svájci frank árfolyama és abban a CHF/EUR keresztárfolyam szerepe</a:t>
            </a:r>
            <a:endParaRPr lang="hu-HU" sz="1200" b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25184"/>
            <a:ext cx="4073121" cy="30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Élőláb helye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Makrogazdasági kilátások - Karvalits Ferenc</a:t>
            </a:r>
            <a:endParaRPr lang="hu-HU" dirty="0"/>
          </a:p>
        </p:txBody>
      </p:sp>
      <p:sp>
        <p:nvSpPr>
          <p:cNvPr id="11" name="Szöveg helye 10"/>
          <p:cNvSpPr>
            <a:spLocks noGrp="1"/>
          </p:cNvSpPr>
          <p:nvPr>
            <p:ph type="body" idx="15"/>
          </p:nvPr>
        </p:nvSpPr>
        <p:spPr>
          <a:xfrm>
            <a:off x="4624920" y="1554369"/>
            <a:ext cx="4385464" cy="47014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1200" b="0" dirty="0" smtClean="0"/>
              <a:t>Magyarország relatív kockázati megítélése </a:t>
            </a:r>
            <a:r>
              <a:rPr lang="hu-HU" sz="1200" b="0" dirty="0" smtClean="0"/>
              <a:t>a régióban</a:t>
            </a:r>
          </a:p>
          <a:p>
            <a:pPr algn="ctr"/>
            <a:r>
              <a:rPr lang="hu-HU" sz="1200" b="0" dirty="0" smtClean="0"/>
              <a:t>(</a:t>
            </a:r>
            <a:r>
              <a:rPr lang="pt-BR" sz="1200" b="0" dirty="0" smtClean="0"/>
              <a:t>5 éves </a:t>
            </a:r>
            <a:r>
              <a:rPr lang="hu-HU" sz="1200" b="0" dirty="0" smtClean="0"/>
              <a:t>szuverén </a:t>
            </a:r>
            <a:r>
              <a:rPr lang="pt-BR" sz="1200" b="0" dirty="0" smtClean="0"/>
              <a:t>CDS felár</a:t>
            </a:r>
            <a:r>
              <a:rPr lang="hu-HU" sz="1200" b="0" dirty="0" err="1" smtClean="0"/>
              <a:t>ak</a:t>
            </a:r>
            <a:r>
              <a:rPr lang="pt-BR" sz="1200" b="0" dirty="0" smtClean="0"/>
              <a:t> alapján</a:t>
            </a:r>
            <a:r>
              <a:rPr lang="hu-HU" sz="1200" b="0" dirty="0" smtClean="0"/>
              <a:t>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9904" y="2148270"/>
            <a:ext cx="4274584" cy="320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219200"/>
            <a:ext cx="7848000" cy="4658073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  <a:p>
            <a:r>
              <a:rPr lang="hu-HU" sz="2200" dirty="0" smtClean="0"/>
              <a:t>Számottevő romlás a kockázati megítélésben: leértékelődő árfolyam, emelkedő finanszírozási költségek</a:t>
            </a:r>
          </a:p>
          <a:p>
            <a:r>
              <a:rPr lang="hu-HU" sz="2200" dirty="0" smtClean="0"/>
              <a:t>Anyabankoktól származó források beszűkülése és megdrágulása, a hitelezési feltételek további szigorítása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228600"/>
            <a:ext cx="7848000" cy="809813"/>
          </a:xfrm>
        </p:spPr>
        <p:txBody>
          <a:bodyPr>
            <a:noAutofit/>
          </a:bodyPr>
          <a:lstStyle/>
          <a:p>
            <a:r>
              <a:rPr lang="hu-HU" dirty="0" smtClean="0"/>
              <a:t>A hitelezési fordulat tovább késik,így továbbra sem támogatja a kilábalást</a:t>
            </a:r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1143001"/>
            <a:ext cx="42672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143000"/>
            <a:ext cx="4495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own Arrow 7"/>
          <p:cNvSpPr/>
          <p:nvPr/>
        </p:nvSpPr>
        <p:spPr>
          <a:xfrm>
            <a:off x="3276600" y="3276600"/>
            <a:ext cx="533400" cy="685800"/>
          </a:xfrm>
          <a:prstGeom prst="downArrow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own Arrow 8"/>
          <p:cNvSpPr/>
          <p:nvPr/>
        </p:nvSpPr>
        <p:spPr>
          <a:xfrm>
            <a:off x="7772400" y="3657600"/>
            <a:ext cx="533400" cy="685800"/>
          </a:xfrm>
          <a:prstGeom prst="downArrow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  <a:p>
            <a:r>
              <a:rPr lang="hu-HU" sz="2200" dirty="0" smtClean="0"/>
              <a:t>Számottevő romlás a kockázati megítélésben: leértékelődő árfolyam, emelkedő finanszírozási költségek</a:t>
            </a:r>
          </a:p>
          <a:p>
            <a:r>
              <a:rPr lang="hu-HU" sz="2200" dirty="0" smtClean="0"/>
              <a:t>Anyabankoktól származó források beszűkülése és megdrágulása, a hitelezési feltételek további szigorítása</a:t>
            </a:r>
          </a:p>
          <a:p>
            <a:r>
              <a:rPr lang="hu-HU" sz="2200" dirty="0" smtClean="0"/>
              <a:t>Magas törlesztő-részletek és az óvatos fogyasztói magatartás tartós fennmaradása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>
          <a:xfrm>
            <a:off x="612000" y="1142984"/>
            <a:ext cx="7848000" cy="838216"/>
          </a:xfrm>
        </p:spPr>
        <p:txBody>
          <a:bodyPr wrap="square">
            <a:noAutofit/>
          </a:bodyPr>
          <a:lstStyle/>
          <a:p>
            <a:pPr algn="l"/>
            <a:r>
              <a:rPr lang="hu-HU" sz="2200" dirty="0" smtClean="0"/>
              <a:t>Az szja-csökkentés jórészt a megtakarításokat növelte. A CHF erősödés jelentősen emelte a devizaadósok terheit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megtakarítási ráta tovább emelkedik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90500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A háztartások nettó pénzügyi megtakarítási rátája</a:t>
            </a:r>
          </a:p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(a rendelkezésre álló jövedelem százalékában)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492896"/>
            <a:ext cx="55074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  <a:p>
            <a:r>
              <a:rPr lang="hu-HU" sz="2200" dirty="0" smtClean="0"/>
              <a:t>Számottevő romlás a kockázati megítélésben: leértékelődő árfolyam, emelkedő finanszírozási költségek</a:t>
            </a:r>
          </a:p>
          <a:p>
            <a:r>
              <a:rPr lang="hu-HU" sz="2200" dirty="0" smtClean="0"/>
              <a:t>Anyabankoktól származó források beszűkülése és megdrágulása, a hitelezési feltételek további szigorítása</a:t>
            </a:r>
          </a:p>
          <a:p>
            <a:r>
              <a:rPr lang="hu-HU" sz="2200" dirty="0" smtClean="0"/>
              <a:t>Magas törlesztő-részletek és az óvatos fogyasztói magatartás tartós fennmaradása</a:t>
            </a:r>
          </a:p>
          <a:p>
            <a:r>
              <a:rPr lang="hu-HU" sz="2200" dirty="0" smtClean="0"/>
              <a:t>A külső és belső kereslet egyidejű romlása, a kiszámíthatatlan gazdasági környezet alacsonyabb beruházási aktivitást és rosszabb foglalkoztatási kilátásokat okoz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304800"/>
            <a:ext cx="7848000" cy="733613"/>
          </a:xfrm>
        </p:spPr>
        <p:txBody>
          <a:bodyPr>
            <a:noAutofit/>
          </a:bodyPr>
          <a:lstStyle/>
          <a:p>
            <a:r>
              <a:rPr lang="hu-HU" dirty="0" smtClean="0"/>
              <a:t>A legutóbbi negyedévben már csak a mezőgazdaság „tartotta” a GDP-t</a:t>
            </a:r>
            <a:endParaRPr lang="hu-H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37213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>
          <a:xfrm>
            <a:off x="612000" y="1142984"/>
            <a:ext cx="8064456" cy="685816"/>
          </a:xfrm>
        </p:spPr>
        <p:txBody>
          <a:bodyPr wrap="square">
            <a:noAutofit/>
          </a:bodyPr>
          <a:lstStyle/>
          <a:p>
            <a:pPr algn="l"/>
            <a:r>
              <a:rPr lang="hu-HU" sz="2200" dirty="0" smtClean="0"/>
              <a:t>A közmunka-programoktól eltekintve nem élénkül a munkakereslet</a:t>
            </a:r>
            <a:endParaRPr lang="hu-HU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Laza munkapiaci feltételek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191683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Kiírt új álláshelyek száma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5" y="2304857"/>
            <a:ext cx="5544616" cy="372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Exportpiacaink  beszűkülése</a:t>
            </a:r>
          </a:p>
          <a:p>
            <a:r>
              <a:rPr lang="hu-HU" sz="2200" dirty="0" smtClean="0"/>
              <a:t>Számottevő romlás a kockázati megítélésben: leértékelődő árfolyam, emelkedő finanszírozási költségek</a:t>
            </a:r>
          </a:p>
          <a:p>
            <a:r>
              <a:rPr lang="hu-HU" sz="2200" dirty="0" smtClean="0"/>
              <a:t>Anyabankoktól származó források beszűkülése és megdrágulása, a hitelezési feltételek további szigorítása</a:t>
            </a:r>
          </a:p>
          <a:p>
            <a:r>
              <a:rPr lang="hu-HU" sz="2200" dirty="0" smtClean="0"/>
              <a:t>Az óvatos fogyasztói magatartás tartós fennmaradása</a:t>
            </a:r>
          </a:p>
          <a:p>
            <a:r>
              <a:rPr lang="hu-HU" sz="2200" dirty="0" smtClean="0"/>
              <a:t>A külső és belső kereslet egyidejű romlása alacsonyabb beruházási aktivitást és rosszabb foglalkoztatási kilátásokat okoz</a:t>
            </a:r>
          </a:p>
          <a:p>
            <a:r>
              <a:rPr lang="hu-HU" sz="2200" dirty="0" smtClean="0"/>
              <a:t>A költségvetési pálya egyensúlyjavító intézkedéseket tesz szükségessé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érint minket az adósságválság eszkalációja?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Export (és hiba) a növekedés forrása</a:t>
            </a:r>
            <a:endParaRPr lang="hu-H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43000"/>
            <a:ext cx="737213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8000" y="1052736"/>
            <a:ext cx="8028456" cy="4824537"/>
          </a:xfrm>
        </p:spPr>
        <p:txBody>
          <a:bodyPr/>
          <a:lstStyle/>
          <a:p>
            <a:endParaRPr lang="hu-HU" sz="2200" dirty="0" smtClean="0"/>
          </a:p>
          <a:p>
            <a:r>
              <a:rPr lang="hu-HU" sz="2200" dirty="0" smtClean="0"/>
              <a:t>Indirekt adók emelése:</a:t>
            </a:r>
          </a:p>
          <a:p>
            <a:pPr lvl="1"/>
            <a:r>
              <a:rPr lang="hu-HU" sz="2000" dirty="0" smtClean="0"/>
              <a:t>Jövedéki adók emelése</a:t>
            </a:r>
          </a:p>
          <a:p>
            <a:pPr lvl="1"/>
            <a:r>
              <a:rPr lang="hu-HU" sz="2000" dirty="0" smtClean="0"/>
              <a:t>Áfa emelés: 25% </a:t>
            </a:r>
            <a:r>
              <a:rPr lang="hu-HU" sz="2000" dirty="0" smtClean="0">
                <a:sym typeface="Symbol"/>
              </a:rPr>
              <a:t> 27%</a:t>
            </a:r>
          </a:p>
          <a:p>
            <a:r>
              <a:rPr lang="hu-HU" sz="2200" dirty="0" smtClean="0">
                <a:sym typeface="Symbol"/>
              </a:rPr>
              <a:t>Direkt adó változások:</a:t>
            </a:r>
          </a:p>
          <a:p>
            <a:pPr lvl="1"/>
            <a:r>
              <a:rPr lang="hu-HU" sz="2000" dirty="0" smtClean="0">
                <a:sym typeface="Symbol"/>
              </a:rPr>
              <a:t>Veszteségelhatárolás szabályainak szigorítása</a:t>
            </a:r>
          </a:p>
          <a:p>
            <a:pPr lvl="1"/>
            <a:r>
              <a:rPr lang="hu-HU" sz="2000" dirty="0" smtClean="0">
                <a:sym typeface="Symbol"/>
              </a:rPr>
              <a:t>Adójóváírás és a szuperbruttó részleges kivezetése</a:t>
            </a:r>
          </a:p>
          <a:p>
            <a:r>
              <a:rPr lang="hu-HU" sz="2200" dirty="0" smtClean="0">
                <a:sym typeface="Symbol"/>
              </a:rPr>
              <a:t>Jelentős minimálbér-emelés az alacsony keresetűek kompenzálására</a:t>
            </a:r>
          </a:p>
          <a:p>
            <a:r>
              <a:rPr lang="hu-HU" sz="2200" dirty="0" smtClean="0"/>
              <a:t>Állami kiadások csökkentése </a:t>
            </a:r>
            <a:r>
              <a:rPr lang="hu-HU" sz="2000" dirty="0" smtClean="0"/>
              <a:t>	</a:t>
            </a:r>
          </a:p>
          <a:p>
            <a:endParaRPr lang="hu-HU" sz="2000" dirty="0" smtClean="0"/>
          </a:p>
          <a:p>
            <a:pPr>
              <a:buNone/>
            </a:pPr>
            <a:r>
              <a:rPr lang="hu-HU" dirty="0" smtClean="0"/>
              <a:t>	</a:t>
            </a:r>
            <a:endParaRPr lang="hu-HU" i="1" dirty="0">
              <a:solidFill>
                <a:schemeClr val="accent5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4813"/>
            <a:ext cx="8208912" cy="633600"/>
          </a:xfrm>
        </p:spPr>
        <p:txBody>
          <a:bodyPr>
            <a:normAutofit/>
          </a:bodyPr>
          <a:lstStyle/>
          <a:p>
            <a:r>
              <a:rPr lang="hu-HU" dirty="0" smtClean="0"/>
              <a:t>Új költségvetési intézkedések</a:t>
            </a:r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eddig megismert intézkedések alapján 2012-ben viszonylag alacsony, a GDP 3 százaléka körüli hiány alakulhat ki (a legfrissebb MNB-prognózis szerint 3,1%)</a:t>
            </a:r>
          </a:p>
          <a:p>
            <a:r>
              <a:rPr lang="hu-HU" dirty="0" smtClean="0"/>
              <a:t>A kormány által 2012-re kitűzött hiánycél ennél 0,6 százalékponttal alacsonyabb (a GDP 2,5 százaléka)</a:t>
            </a:r>
          </a:p>
          <a:p>
            <a:r>
              <a:rPr lang="hu-HU" dirty="0" smtClean="0"/>
              <a:t>A költségvetés a GDP 0,7 százalékának megfelelő összegben tartalmaz rendkívüli tartalékokat, amelyek</a:t>
            </a:r>
            <a:r>
              <a:rPr lang="hu-HU" b="1" dirty="0" smtClean="0"/>
              <a:t> </a:t>
            </a:r>
            <a:r>
              <a:rPr lang="hu-HU" dirty="0" smtClean="0"/>
              <a:t>törlésével elérhető lehet a kormányzati hiánycél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hu-HU" dirty="0" smtClean="0"/>
              <a:t>A költségvetési törvényjavaslat a központi alrendszerben a korrigált 2011. évi várható egyenleghez képest nagyon jelentős, GDP arányosan 2,3 százalékos költségvetési szigorítást irányoz elő</a:t>
            </a:r>
          </a:p>
          <a:p>
            <a:pPr fontAlgn="base">
              <a:spcAft>
                <a:spcPct val="0"/>
              </a:spcAft>
              <a:defRPr/>
            </a:pPr>
            <a:r>
              <a:rPr lang="hu-HU" dirty="0" smtClean="0"/>
              <a:t>Az MNB előrejelzése szerint a központi alrendszer egyenlege ettől elmaradó mértékben, 1,4 százalékponttal javul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hu-HU" dirty="0" smtClean="0"/>
              <a:t>Mind az előirányzat, mind az MNB előrejelzése alapján bevételi oldali intézkedések (jellemzően adóemelések) járulnak hozzá  nagyobb mértékben a költségvetési hiány csökkentéséhez</a:t>
            </a:r>
          </a:p>
          <a:p>
            <a:endParaRPr lang="hu-HU" dirty="0" smtClean="0"/>
          </a:p>
          <a:p>
            <a:pPr lvl="1">
              <a:buNone/>
            </a:pPr>
            <a:endParaRPr lang="hu-HU" b="1" dirty="0" smtClean="0"/>
          </a:p>
          <a:p>
            <a:pPr lvl="1"/>
            <a:endParaRPr lang="hu-HU" b="1" dirty="0" smtClean="0"/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Költségvetési politika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684000" y="1151596"/>
            <a:ext cx="7848000" cy="13413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sz="2000" b="0" dirty="0" smtClean="0"/>
              <a:t> </a:t>
            </a:r>
            <a:r>
              <a:rPr lang="hu-HU" sz="2200" b="0" dirty="0" smtClean="0"/>
              <a:t>Gyenge belső kereslet</a:t>
            </a:r>
          </a:p>
          <a:p>
            <a:pPr>
              <a:buFont typeface="Arial" pitchFamily="34" charset="0"/>
              <a:buChar char="•"/>
            </a:pPr>
            <a:r>
              <a:rPr lang="hu-HU" sz="2200" b="0" dirty="0" smtClean="0"/>
              <a:t> Romló kockázati megítélés</a:t>
            </a:r>
          </a:p>
          <a:p>
            <a:pPr>
              <a:buFont typeface="Arial" pitchFamily="34" charset="0"/>
              <a:buChar char="•"/>
            </a:pPr>
            <a:r>
              <a:rPr lang="hu-HU" sz="2200" b="0" dirty="0" smtClean="0"/>
              <a:t> A kormányzati intézkedések átrajzolják az inflációs pályát</a:t>
            </a:r>
            <a:endParaRPr lang="hu-HU" sz="22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/>
              <a:t>A monetáris politika dilemmája most:</a:t>
            </a:r>
            <a:endParaRPr lang="hu-HU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362200"/>
          <a:ext cx="6984776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>
          <a:xfrm>
            <a:off x="612000" y="1219200"/>
            <a:ext cx="7848000" cy="685800"/>
          </a:xfrm>
        </p:spPr>
        <p:txBody>
          <a:bodyPr wrap="square">
            <a:noAutofit/>
          </a:bodyPr>
          <a:lstStyle/>
          <a:p>
            <a:pPr algn="l"/>
            <a:r>
              <a:rPr lang="hu-HU" sz="2200" dirty="0" smtClean="0"/>
              <a:t>Teljes előrejelzési horizontunkon negatív a kibocsátási rés és</a:t>
            </a:r>
            <a:br>
              <a:rPr lang="hu-HU" sz="2200" dirty="0" smtClean="0"/>
            </a:br>
            <a:r>
              <a:rPr lang="hu-HU" sz="2200" dirty="0" smtClean="0"/>
              <a:t>laza a munkapiac</a:t>
            </a:r>
            <a:endParaRPr lang="hu-HU" sz="22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000" y="404664"/>
            <a:ext cx="7848000" cy="73833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reálgazdasági folyamatok támogatják a dezinflációt 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19050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Az inflációt meghatározó tényezők alakulása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348880"/>
            <a:ext cx="5976664" cy="372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000" y="404664"/>
            <a:ext cx="7848000" cy="81453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tervezett nagymértékű minimálbér emelés költségoldali inflációs nyomást okozhat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1905000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Az inflációt meghatározó tényezők alakulása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5996905" cy="373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5"/>
          </p:nvPr>
        </p:nvSpPr>
        <p:spPr>
          <a:xfrm>
            <a:off x="684000" y="1066800"/>
            <a:ext cx="7848000" cy="685800"/>
          </a:xfrm>
        </p:spPr>
        <p:txBody>
          <a:bodyPr>
            <a:noAutofit/>
          </a:bodyPr>
          <a:lstStyle/>
          <a:p>
            <a:r>
              <a:rPr lang="hu-HU" sz="1800" b="0" i="1" dirty="0" smtClean="0"/>
              <a:t>Munkát terhelő adók és járulékok a teljes munkaköltség arányában</a:t>
            </a:r>
          </a:p>
          <a:p>
            <a:r>
              <a:rPr lang="hu-HU" sz="1800" b="0" i="1" dirty="0" smtClean="0"/>
              <a:t>az átlagbér 50%-nál 2010-ben</a:t>
            </a:r>
            <a:endParaRPr lang="en-US" sz="1800" b="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304800"/>
            <a:ext cx="7848000" cy="73394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minimálbér ronthatja az alacsony képzettségűek foglalkoztatási esélyeit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4676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914400"/>
          </a:xfrm>
        </p:spPr>
        <p:txBody>
          <a:bodyPr>
            <a:noAutofit/>
          </a:bodyPr>
          <a:lstStyle/>
          <a:p>
            <a:r>
              <a:rPr lang="hu-HU" dirty="0" smtClean="0"/>
              <a:t>Az indirekt adó intézkedések miatt az infláció csak 2013 elején süllyed a célra</a:t>
            </a:r>
            <a:endParaRPr lang="hu-HU" dirty="0"/>
          </a:p>
        </p:txBody>
      </p:sp>
      <p:pic>
        <p:nvPicPr>
          <p:cNvPr id="20482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20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20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720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8000" y="1066800"/>
            <a:ext cx="7848000" cy="5029200"/>
          </a:xfrm>
        </p:spPr>
        <p:txBody>
          <a:bodyPr/>
          <a:lstStyle/>
          <a:p>
            <a:r>
              <a:rPr lang="hu-HU" sz="2200" dirty="0" smtClean="0">
                <a:latin typeface="+mn-lt"/>
              </a:rPr>
              <a:t>Az európai adósságválság mentén sokkal kedvezőtlenebbé váltak a magyar gazdaság növekedési kilátásai</a:t>
            </a:r>
          </a:p>
          <a:p>
            <a:r>
              <a:rPr lang="hu-HU" sz="2200" dirty="0" smtClean="0">
                <a:latin typeface="+mn-lt"/>
              </a:rPr>
              <a:t>A romló növekedési kilátások miatt fiskális egyensúlyjavító intézkedésekre van szükség</a:t>
            </a:r>
          </a:p>
          <a:p>
            <a:r>
              <a:rPr lang="hu-HU" sz="2200" dirty="0" smtClean="0"/>
              <a:t>A bejelentett intézkedések rontják az alacsony végzettségű munkaerő foglalkoztathatóságát</a:t>
            </a:r>
          </a:p>
          <a:p>
            <a:r>
              <a:rPr lang="hu-HU" sz="2200" dirty="0" smtClean="0">
                <a:latin typeface="+mn-lt"/>
              </a:rPr>
              <a:t>Bár a reálgazdaság oldaláról érkező inflációs nyomás alacsony és az importált infláció is mérséklődik, az indirekt adó emelése magasan tartja az inflációt</a:t>
            </a:r>
          </a:p>
          <a:p>
            <a:r>
              <a:rPr lang="hu-HU" sz="2200" dirty="0" smtClean="0">
                <a:latin typeface="+mn-lt"/>
              </a:rPr>
              <a:t>A kockázati környezet és a pénzügyi piacokkal kapcsolatos bizonytalanság kiváró monetáris politikát indokol.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37</a:t>
            </a:fld>
            <a:endParaRPr lang="hu-H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2857500" y="6286500"/>
            <a:ext cx="4882852" cy="365125"/>
          </a:xfrm>
        </p:spPr>
        <p:txBody>
          <a:bodyPr/>
          <a:lstStyle/>
          <a:p>
            <a:pPr>
              <a:defRPr/>
            </a:pPr>
            <a:r>
              <a:rPr lang="hu-HU" smtClean="0"/>
              <a:t>Makrogazdasági kilátások - Karvalits Ferenc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>
          <a:xfrm>
            <a:off x="612000" y="1142984"/>
            <a:ext cx="7848000" cy="557824"/>
          </a:xfrm>
        </p:spPr>
        <p:txBody>
          <a:bodyPr wrap="square">
            <a:noAutofit/>
          </a:bodyPr>
          <a:lstStyle/>
          <a:p>
            <a:pPr algn="l"/>
            <a:r>
              <a:rPr lang="hu-HU" sz="2200" dirty="0" smtClean="0"/>
              <a:t>A magánszféra mérlegkiigazítása folytatódik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Továbbra sincs fordulat a belföldi keresletben</a:t>
            </a:r>
            <a:endParaRPr lang="hu-HU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19050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tx2"/>
                </a:solidFill>
                <a:latin typeface="+mn-lt"/>
              </a:rPr>
              <a:t>Belföldi felhasználás (szezonálisan igazított szintek)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20888"/>
            <a:ext cx="5543686" cy="36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/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1800" b="0" i="1" dirty="0" smtClean="0"/>
              <a:t>Vállalati hitelállomány a régióban (2008. okt.=100)</a:t>
            </a:r>
            <a:endParaRPr lang="hu-HU" sz="1800" b="0" i="1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11560" y="304800"/>
            <a:ext cx="7848000" cy="73394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Továbbra is jelentős visszaesés a vállalati hitelezésben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857500" y="6096000"/>
            <a:ext cx="4882852" cy="555625"/>
          </a:xfrm>
        </p:spPr>
        <p:txBody>
          <a:bodyPr/>
          <a:lstStyle/>
          <a:p>
            <a:r>
              <a:rPr lang="hu-HU" smtClean="0"/>
              <a:t>Makrogazdasági kilátások - Karvalits Ferenc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729413" cy="43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/>
          <p:cNvSpPr>
            <a:spLocks noGrp="1"/>
          </p:cNvSpPr>
          <p:nvPr>
            <p:ph type="body" idx="15"/>
          </p:nvPr>
        </p:nvSpPr>
        <p:spPr>
          <a:xfrm>
            <a:off x="684000" y="990600"/>
            <a:ext cx="7848000" cy="562000"/>
          </a:xfrm>
        </p:spPr>
        <p:txBody>
          <a:bodyPr>
            <a:noAutofit/>
          </a:bodyPr>
          <a:lstStyle/>
          <a:p>
            <a:pPr algn="ctr"/>
            <a:r>
              <a:rPr lang="hu-HU" sz="1800" b="0" i="1" dirty="0" smtClean="0"/>
              <a:t>A vállalati hitelezés visszaesésének felbontása keresleti és kínálati tényezőkre </a:t>
            </a:r>
            <a:br>
              <a:rPr lang="hu-HU" sz="1800" b="0" i="1" dirty="0" smtClean="0"/>
            </a:br>
            <a:r>
              <a:rPr lang="hu-HU" sz="1800" b="0" i="1" dirty="0" smtClean="0"/>
              <a:t>ökonometriai módszerrel</a:t>
            </a:r>
            <a:endParaRPr lang="hu-HU" sz="1800" b="0" i="1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11560" y="304800"/>
            <a:ext cx="7848000" cy="73394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visszaesésben a  kínálati korlátnak van érdemi szerepe…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514600" y="6149975"/>
            <a:ext cx="6400800" cy="555625"/>
          </a:xfrm>
        </p:spPr>
        <p:txBody>
          <a:bodyPr/>
          <a:lstStyle/>
          <a:p>
            <a:r>
              <a:rPr lang="hu-HU" smtClean="0"/>
              <a:t>Makrogazdasági kilátások - Karvalits Ferenc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867525" cy="448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/>
          <p:cNvSpPr>
            <a:spLocks noGrp="1"/>
          </p:cNvSpPr>
          <p:nvPr>
            <p:ph type="body" idx="15"/>
          </p:nvPr>
        </p:nvSpPr>
        <p:spPr>
          <a:xfrm>
            <a:off x="684000" y="1114400"/>
            <a:ext cx="7848000" cy="638200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1800" b="0" i="1" dirty="0" smtClean="0"/>
              <a:t>A válság kitörése óta lezajlott szigorítási trend okai kumuláltan </a:t>
            </a:r>
            <a:br>
              <a:rPr lang="hu-HU" sz="1800" b="0" i="1" dirty="0" smtClean="0"/>
            </a:br>
            <a:r>
              <a:rPr lang="hu-HU" sz="1800" b="0" i="1" dirty="0" smtClean="0"/>
              <a:t>a vállalati szegmensben</a:t>
            </a:r>
            <a:endParaRPr lang="hu-HU" sz="1800" b="0" i="1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73394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…amely elsősorban kockázatkerülésre, azaz hajlandóságra vezethető vissza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>
          <a:xfrm>
            <a:off x="2514600" y="6096000"/>
            <a:ext cx="6286500" cy="555625"/>
          </a:xfrm>
        </p:spPr>
        <p:txBody>
          <a:bodyPr/>
          <a:lstStyle/>
          <a:p>
            <a:r>
              <a:rPr lang="hu-HU" smtClean="0"/>
              <a:t>Makrogazdasági kilátások - Karvalits Ferenc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3432"/>
            <a:ext cx="6648987" cy="434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zöveg helye 10"/>
          <p:cNvSpPr>
            <a:spLocks noGrp="1"/>
          </p:cNvSpPr>
          <p:nvPr>
            <p:ph type="body" idx="15"/>
          </p:nvPr>
        </p:nvSpPr>
        <p:spPr>
          <a:xfrm>
            <a:off x="684000" y="1143000"/>
            <a:ext cx="7848000" cy="485800"/>
          </a:xfrm>
        </p:spPr>
        <p:txBody>
          <a:bodyPr>
            <a:normAutofit/>
          </a:bodyPr>
          <a:lstStyle/>
          <a:p>
            <a:pPr algn="ctr"/>
            <a:r>
              <a:rPr lang="hu-HU" sz="1800" b="0" i="1" dirty="0" smtClean="0"/>
              <a:t>Egyes országok bankrendszereinek ROE mutatója 2010 végén</a:t>
            </a:r>
            <a:endParaRPr lang="hu-HU" sz="1800" b="0" i="1" dirty="0"/>
          </a:p>
        </p:txBody>
      </p:sp>
      <p:sp>
        <p:nvSpPr>
          <p:cNvPr id="9" name="Cím 8"/>
          <p:cNvSpPr>
            <a:spLocks noGrp="1"/>
          </p:cNvSpPr>
          <p:nvPr>
            <p:ph type="title"/>
          </p:nvPr>
        </p:nvSpPr>
        <p:spPr>
          <a:xfrm>
            <a:off x="611560" y="228600"/>
            <a:ext cx="7848000" cy="914400"/>
          </a:xfrm>
        </p:spPr>
        <p:txBody>
          <a:bodyPr>
            <a:normAutofit/>
          </a:bodyPr>
          <a:lstStyle/>
          <a:p>
            <a:pPr algn="ctr"/>
            <a:r>
              <a:rPr lang="hu-HU" dirty="0" smtClean="0"/>
              <a:t>…de a hitelezési képesség is csökken a gyenge tőkefelhalmozási és tőkevonzó képesség miatt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401AEF3-AFFE-433D-8A34-08D966C25545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8"/>
          </p:nvPr>
        </p:nvSpPr>
        <p:spPr>
          <a:xfrm>
            <a:off x="5638800" y="6172200"/>
            <a:ext cx="2787352" cy="380999"/>
          </a:xfrm>
        </p:spPr>
        <p:txBody>
          <a:bodyPr/>
          <a:lstStyle/>
          <a:p>
            <a:r>
              <a:rPr lang="hu-HU" smtClean="0"/>
              <a:t>Makrogazdasági kilátások - Karvalits Ferenc</a:t>
            </a:r>
            <a:endParaRPr lang="hu-H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591300" cy="42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000" y="404664"/>
            <a:ext cx="7848000" cy="814536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Az átmeneti költségvetési élénkítés nem javította a növekedési kilátásokat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Makrogazdasági kilátások - Karvalits Ferenc</a:t>
            </a:r>
            <a:endParaRPr lang="hu-H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086599" cy="415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143000" y="5715000"/>
            <a:ext cx="4800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lang="hu-HU" dirty="0" smtClean="0">
                <a:solidFill>
                  <a:schemeClr val="tx1"/>
                </a:solidFill>
              </a:rPr>
              <a:t>*Az SNE hiány változása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NB színséma">
      <a:dk1>
        <a:sysClr val="windowText" lastClr="000000"/>
      </a:dk1>
      <a:lt1>
        <a:sysClr val="window" lastClr="FFFFFF"/>
      </a:lt1>
      <a:dk2>
        <a:srgbClr val="857760"/>
      </a:dk2>
      <a:lt2>
        <a:srgbClr val="DFD9D4"/>
      </a:lt2>
      <a:accent1>
        <a:srgbClr val="80BA27"/>
      </a:accent1>
      <a:accent2>
        <a:srgbClr val="FBBA00"/>
      </a:accent2>
      <a:accent3>
        <a:srgbClr val="00998B"/>
      </a:accent3>
      <a:accent4>
        <a:srgbClr val="00B68B"/>
      </a:accent4>
      <a:accent5>
        <a:srgbClr val="B12009"/>
      </a:accent5>
      <a:accent6>
        <a:srgbClr val="E7378C"/>
      </a:accent6>
      <a:hlink>
        <a:srgbClr val="00B6ED"/>
      </a:hlink>
      <a:folHlink>
        <a:srgbClr val="00998B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1057</TotalTime>
  <Words>1256</Words>
  <Application>Microsoft Office PowerPoint</Application>
  <PresentationFormat>Diavetítés a képernyőre (4:3 oldalarány)</PresentationFormat>
  <Paragraphs>244</Paragraphs>
  <Slides>37</Slides>
  <Notes>20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blank</vt:lpstr>
      <vt:lpstr>1. dia</vt:lpstr>
      <vt:lpstr>Összkép 2011 nyaráig</vt:lpstr>
      <vt:lpstr>Export (és hiba) a növekedés forrása</vt:lpstr>
      <vt:lpstr>Továbbra sincs fordulat a belföldi keresletben</vt:lpstr>
      <vt:lpstr>Továbbra is jelentős visszaesés a vállalati hitelezésben</vt:lpstr>
      <vt:lpstr>A visszaesésben a  kínálati korlátnak van érdemi szerepe…</vt:lpstr>
      <vt:lpstr>…amely elsősorban kockázatkerülésre, azaz hajlandóságra vezethető vissza </vt:lpstr>
      <vt:lpstr>…de a hitelezési képesség is csökken a gyenge tőkefelhalmozási és tőkevonzó képesség miatt</vt:lpstr>
      <vt:lpstr>Az átmeneti költségvetési élénkítés nem javította a növekedési kilátásokat</vt:lpstr>
      <vt:lpstr>Jelentős alkalmazkodás a folyó fizetési mérlegben</vt:lpstr>
      <vt:lpstr>A monetáris politika dilemmája 2011 nyaráig</vt:lpstr>
      <vt:lpstr>Mérséklődő infláció</vt:lpstr>
      <vt:lpstr>Forró nyár Európában</vt:lpstr>
      <vt:lpstr>Recesszió közelében a világ fejlett gazdaságai</vt:lpstr>
      <vt:lpstr>Forró nyár Európában</vt:lpstr>
      <vt:lpstr>Az állam és a bankok refinanszírozási költsége  jelentősen emelkedik az eurozónában</vt:lpstr>
      <vt:lpstr>Hogyan érint minket az adósságválság eszkalációja?</vt:lpstr>
      <vt:lpstr>Exportunk eddig forrását jelentő német ipari export is lassuló pályára került</vt:lpstr>
      <vt:lpstr>A nagy autóipari beruházások aktiválásával elkerülhető lehet az export jelentős lassulása</vt:lpstr>
      <vt:lpstr>Hogyan érint minket az adósságválság eszkalációja?</vt:lpstr>
      <vt:lpstr>Romló kockázati megítélés</vt:lpstr>
      <vt:lpstr>Hogyan érint minket az adósságválság eszkalációja?</vt:lpstr>
      <vt:lpstr>A hitelezési fordulat tovább késik,így továbbra sem támogatja a kilábalást</vt:lpstr>
      <vt:lpstr>Hogyan érint minket az adósságválság eszkalációja?</vt:lpstr>
      <vt:lpstr>A megtakarítási ráta tovább emelkedik</vt:lpstr>
      <vt:lpstr>Hogyan érint minket az adósságválság eszkalációja?</vt:lpstr>
      <vt:lpstr>A legutóbbi negyedévben már csak a mezőgazdaság „tartotta” a GDP-t</vt:lpstr>
      <vt:lpstr>Laza munkapiaci feltételek</vt:lpstr>
      <vt:lpstr>Hogyan érint minket az adósságválság eszkalációja?</vt:lpstr>
      <vt:lpstr>Új költségvetési intézkedések</vt:lpstr>
      <vt:lpstr>Költségvetési politika</vt:lpstr>
      <vt:lpstr>A monetáris politika dilemmája most:</vt:lpstr>
      <vt:lpstr>A reálgazdasági folyamatok támogatják a dezinflációt </vt:lpstr>
      <vt:lpstr>A tervezett nagymértékű minimálbér emelés költségoldali inflációs nyomást okozhat</vt:lpstr>
      <vt:lpstr>A minimálbér ronthatja az alacsony képzettségűek foglalkoztatási esélyeit</vt:lpstr>
      <vt:lpstr>Az indirekt adó intézkedések miatt az infláció csak 2013 elején süllyed a célra</vt:lpstr>
      <vt:lpstr>Összefoglalás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csermelya</dc:creator>
  <cp:lastModifiedBy>horcsokie</cp:lastModifiedBy>
  <cp:revision>90</cp:revision>
  <dcterms:created xsi:type="dcterms:W3CDTF">2011-09-21T09:24:40Z</dcterms:created>
  <dcterms:modified xsi:type="dcterms:W3CDTF">2011-11-09T15:12:44Z</dcterms:modified>
</cp:coreProperties>
</file>